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3" r:id="rId1"/>
  </p:sldMasterIdLst>
  <p:notesMasterIdLst>
    <p:notesMasterId r:id="rId21"/>
  </p:notesMasterIdLst>
  <p:sldIdLst>
    <p:sldId id="256" r:id="rId2"/>
    <p:sldId id="257" r:id="rId3"/>
    <p:sldId id="275" r:id="rId4"/>
    <p:sldId id="258" r:id="rId5"/>
    <p:sldId id="264" r:id="rId6"/>
    <p:sldId id="265" r:id="rId7"/>
    <p:sldId id="259" r:id="rId8"/>
    <p:sldId id="266" r:id="rId9"/>
    <p:sldId id="260" r:id="rId10"/>
    <p:sldId id="267" r:id="rId11"/>
    <p:sldId id="261" r:id="rId12"/>
    <p:sldId id="263" r:id="rId13"/>
    <p:sldId id="268" r:id="rId14"/>
    <p:sldId id="269" r:id="rId15"/>
    <p:sldId id="270" r:id="rId16"/>
    <p:sldId id="271" r:id="rId17"/>
    <p:sldId id="272" r:id="rId18"/>
    <p:sldId id="274" r:id="rId19"/>
    <p:sldId id="273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99" autoAdjust="0"/>
    <p:restoredTop sz="94660"/>
  </p:normalViewPr>
  <p:slideViewPr>
    <p:cSldViewPr snapToGrid="0">
      <p:cViewPr varScale="1">
        <p:scale>
          <a:sx n="96" d="100"/>
          <a:sy n="96" d="100"/>
        </p:scale>
        <p:origin x="294" y="5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4D624C-1F7D-4AFB-9E72-662927D51CBE}" type="datetimeFigureOut">
              <a:rPr lang="en-IN" smtClean="0"/>
              <a:t>17-06-2024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BA96C8-EB4F-4350-B960-6F764A5094F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605701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BA96C8-EB4F-4350-B960-6F764A5094F7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883762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BA96C8-EB4F-4350-B960-6F764A5094F7}" type="slidenum">
              <a:rPr lang="en-IN" smtClean="0"/>
              <a:t>15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568399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BA96C8-EB4F-4350-B960-6F764A5094F7}" type="slidenum">
              <a:rPr lang="en-IN" smtClean="0"/>
              <a:t>16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483318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BA96C8-EB4F-4350-B960-6F764A5094F7}" type="slidenum">
              <a:rPr lang="en-IN" smtClean="0"/>
              <a:t>17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387617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BA96C8-EB4F-4350-B960-6F764A5094F7}" type="slidenum">
              <a:rPr lang="en-IN" smtClean="0"/>
              <a:t>18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230803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BA96C8-EB4F-4350-B960-6F764A5094F7}" type="slidenum">
              <a:rPr lang="en-IN" smtClean="0"/>
              <a:t>19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681155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BA96C8-EB4F-4350-B960-6F764A5094F7}" type="slidenum">
              <a:rPr lang="en-IN" smtClean="0"/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208554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BA96C8-EB4F-4350-B960-6F764A5094F7}" type="slidenum">
              <a:rPr lang="en-IN" smtClean="0"/>
              <a:t>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712929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BA96C8-EB4F-4350-B960-6F764A5094F7}" type="slidenum">
              <a:rPr lang="en-IN" smtClean="0"/>
              <a:t>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723911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BA96C8-EB4F-4350-B960-6F764A5094F7}" type="slidenum">
              <a:rPr lang="en-IN" smtClean="0"/>
              <a:t>10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362808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BA96C8-EB4F-4350-B960-6F764A5094F7}" type="slidenum">
              <a:rPr lang="en-IN" smtClean="0"/>
              <a:t>11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522228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BA96C8-EB4F-4350-B960-6F764A5094F7}" type="slidenum">
              <a:rPr lang="en-IN" smtClean="0"/>
              <a:t>12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273925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BA96C8-EB4F-4350-B960-6F764A5094F7}" type="slidenum">
              <a:rPr lang="en-IN" smtClean="0"/>
              <a:t>13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81892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BA96C8-EB4F-4350-B960-6F764A5094F7}" type="slidenum">
              <a:rPr lang="en-IN" smtClean="0"/>
              <a:t>14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147365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0DEC9-0EF8-46A3-B232-36081825C740}" type="datetimeFigureOut">
              <a:rPr lang="en-IN" smtClean="0"/>
              <a:t>17-06-2024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18627-E04D-4FFE-A969-BE560075598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356659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0DEC9-0EF8-46A3-B232-36081825C740}" type="datetimeFigureOut">
              <a:rPr lang="en-IN" smtClean="0"/>
              <a:t>17-06-2024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18627-E04D-4FFE-A969-BE560075598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598625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0DEC9-0EF8-46A3-B232-36081825C740}" type="datetimeFigureOut">
              <a:rPr lang="en-IN" smtClean="0"/>
              <a:t>17-06-2024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18627-E04D-4FFE-A969-BE560075598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056779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0DEC9-0EF8-46A3-B232-36081825C740}" type="datetimeFigureOut">
              <a:rPr lang="en-IN" smtClean="0"/>
              <a:t>17-06-2024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18627-E04D-4FFE-A969-BE560075598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454538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0DEC9-0EF8-46A3-B232-36081825C740}" type="datetimeFigureOut">
              <a:rPr lang="en-IN" smtClean="0"/>
              <a:t>17-06-2024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18627-E04D-4FFE-A969-BE560075598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527856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0DEC9-0EF8-46A3-B232-36081825C740}" type="datetimeFigureOut">
              <a:rPr lang="en-IN" smtClean="0"/>
              <a:t>17-06-2024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18627-E04D-4FFE-A969-BE560075598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90558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0DEC9-0EF8-46A3-B232-36081825C740}" type="datetimeFigureOut">
              <a:rPr lang="en-IN" smtClean="0"/>
              <a:t>17-06-2024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18627-E04D-4FFE-A969-BE560075598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612246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0DEC9-0EF8-46A3-B232-36081825C740}" type="datetimeFigureOut">
              <a:rPr lang="en-IN" smtClean="0"/>
              <a:t>17-06-2024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18627-E04D-4FFE-A969-BE560075598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3073655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0DEC9-0EF8-46A3-B232-36081825C740}" type="datetimeFigureOut">
              <a:rPr lang="en-IN" smtClean="0"/>
              <a:t>17-06-2024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18627-E04D-4FFE-A969-BE560075598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127641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0DEC9-0EF8-46A3-B232-36081825C740}" type="datetimeFigureOut">
              <a:rPr lang="en-IN" smtClean="0"/>
              <a:t>17-06-2024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78018627-E04D-4FFE-A969-BE560075598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274764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0DEC9-0EF8-46A3-B232-36081825C740}" type="datetimeFigureOut">
              <a:rPr lang="en-IN" smtClean="0"/>
              <a:t>17-06-2024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18627-E04D-4FFE-A969-BE560075598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032340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0DEC9-0EF8-46A3-B232-36081825C740}" type="datetimeFigureOut">
              <a:rPr lang="en-IN" smtClean="0"/>
              <a:t>17-06-2024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18627-E04D-4FFE-A969-BE560075598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588975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0DEC9-0EF8-46A3-B232-36081825C740}" type="datetimeFigureOut">
              <a:rPr lang="en-IN" smtClean="0"/>
              <a:t>17-06-2024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18627-E04D-4FFE-A969-BE560075598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071884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0DEC9-0EF8-46A3-B232-36081825C740}" type="datetimeFigureOut">
              <a:rPr lang="en-IN" smtClean="0"/>
              <a:t>17-06-2024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18627-E04D-4FFE-A969-BE560075598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460638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0DEC9-0EF8-46A3-B232-36081825C740}" type="datetimeFigureOut">
              <a:rPr lang="en-IN" smtClean="0"/>
              <a:t>17-06-2024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18627-E04D-4FFE-A969-BE560075598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904342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0DEC9-0EF8-46A3-B232-36081825C740}" type="datetimeFigureOut">
              <a:rPr lang="en-IN" smtClean="0"/>
              <a:t>17-06-2024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18627-E04D-4FFE-A969-BE560075598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389566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0DEC9-0EF8-46A3-B232-36081825C740}" type="datetimeFigureOut">
              <a:rPr lang="en-IN" smtClean="0"/>
              <a:t>17-06-2024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18627-E04D-4FFE-A969-BE560075598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617103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C820DEC9-0EF8-46A3-B232-36081825C740}" type="datetimeFigureOut">
              <a:rPr lang="en-IN" smtClean="0"/>
              <a:t>17-06-2024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78018627-E04D-4FFE-A969-BE560075598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137735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  <p:sldLayoutId id="2147483747" r:id="rId4"/>
    <p:sldLayoutId id="2147483748" r:id="rId5"/>
    <p:sldLayoutId id="2147483749" r:id="rId6"/>
    <p:sldLayoutId id="2147483750" r:id="rId7"/>
    <p:sldLayoutId id="2147483751" r:id="rId8"/>
    <p:sldLayoutId id="2147483752" r:id="rId9"/>
    <p:sldLayoutId id="2147483753" r:id="rId10"/>
    <p:sldLayoutId id="2147483754" r:id="rId11"/>
    <p:sldLayoutId id="2147483755" r:id="rId12"/>
    <p:sldLayoutId id="2147483756" r:id="rId13"/>
    <p:sldLayoutId id="2147483757" r:id="rId14"/>
    <p:sldLayoutId id="2147483758" r:id="rId15"/>
    <p:sldLayoutId id="2147483759" r:id="rId16"/>
    <p:sldLayoutId id="2147483760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536692F-6602-47EE-7BCF-A2EDAB6DD3D3}"/>
              </a:ext>
            </a:extLst>
          </p:cNvPr>
          <p:cNvSpPr/>
          <p:nvPr/>
        </p:nvSpPr>
        <p:spPr>
          <a:xfrm rot="3286435">
            <a:off x="495277" y="-2250357"/>
            <a:ext cx="6938760" cy="10196103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64C171B-7388-68AD-B24B-FBE5B31BB457}"/>
              </a:ext>
            </a:extLst>
          </p:cNvPr>
          <p:cNvGrpSpPr/>
          <p:nvPr/>
        </p:nvGrpSpPr>
        <p:grpSpPr>
          <a:xfrm>
            <a:off x="5181600" y="-409233"/>
            <a:ext cx="8671340" cy="5911909"/>
            <a:chOff x="6100211" y="-593478"/>
            <a:chExt cx="8671340" cy="5911909"/>
          </a:xfrm>
          <a:blipFill dpi="0" rotWithShape="1">
            <a:blip r:embed="rId2"/>
            <a:srcRect/>
            <a:stretch>
              <a:fillRect l="-3000" t="20000" r="6000" b="-4000"/>
            </a:stretch>
          </a:blipFill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3530055-D83D-BEC2-ADCB-AB6040BDD351}"/>
                </a:ext>
              </a:extLst>
            </p:cNvPr>
            <p:cNvSpPr/>
            <p:nvPr/>
          </p:nvSpPr>
          <p:spPr>
            <a:xfrm rot="3277415">
              <a:off x="8955783" y="-1154659"/>
              <a:ext cx="2112065" cy="782321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D560266-89BB-2F48-A5E3-0BFEF86E671D}"/>
                </a:ext>
              </a:extLst>
            </p:cNvPr>
            <p:cNvSpPr/>
            <p:nvPr/>
          </p:nvSpPr>
          <p:spPr>
            <a:xfrm rot="3277415">
              <a:off x="8160231" y="-2437186"/>
              <a:ext cx="2112065" cy="579948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771C834-0167-E7CF-1C78-D1722F3B7C1C}"/>
                </a:ext>
              </a:extLst>
            </p:cNvPr>
            <p:cNvSpPr/>
            <p:nvPr/>
          </p:nvSpPr>
          <p:spPr>
            <a:xfrm rot="3277415">
              <a:off x="10815777" y="1362658"/>
              <a:ext cx="2112065" cy="5799482"/>
            </a:xfrm>
            <a:prstGeom prst="rect">
              <a:avLst/>
            </a:prstGeom>
            <a:grpFill/>
            <a:ln w="571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5E837BAB-0D42-700E-F333-2754FC44AFAC}"/>
              </a:ext>
            </a:extLst>
          </p:cNvPr>
          <p:cNvSpPr txBox="1"/>
          <p:nvPr/>
        </p:nvSpPr>
        <p:spPr>
          <a:xfrm>
            <a:off x="288551" y="2215726"/>
            <a:ext cx="6256656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6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Bank Analytics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Analyzing Key Performance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Indicators For </a:t>
            </a:r>
            <a:r>
              <a:rPr lang="en-IN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Strategic Insights</a:t>
            </a:r>
            <a:endParaRPr kumimoji="0" lang="en-US" altLang="en-US" sz="28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Group : 3</a:t>
            </a:r>
            <a:endParaRPr lang="en-IN" sz="32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7866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8E7F9E42-B6CB-9E87-5F65-758FFAE10F23}"/>
              </a:ext>
            </a:extLst>
          </p:cNvPr>
          <p:cNvSpPr txBox="1"/>
          <p:nvPr/>
        </p:nvSpPr>
        <p:spPr>
          <a:xfrm>
            <a:off x="68236" y="154507"/>
            <a:ext cx="1091138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Grade and sub grade wise </a:t>
            </a:r>
            <a:r>
              <a:rPr lang="en-IN" sz="22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revol_bal</a:t>
            </a:r>
            <a:endParaRPr lang="en-IN" sz="22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E45F3B6-A724-984B-52CF-0C1ECD2A652E}"/>
              </a:ext>
            </a:extLst>
          </p:cNvPr>
          <p:cNvSpPr txBox="1"/>
          <p:nvPr/>
        </p:nvSpPr>
        <p:spPr>
          <a:xfrm>
            <a:off x="116004" y="735519"/>
            <a:ext cx="11959991" cy="5799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IN" sz="2400" b="1" kern="1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RECOMENDATIONS</a:t>
            </a:r>
            <a:r>
              <a:rPr lang="en-IN" sz="2400" b="1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7F46DE2-A32E-6DF5-91E4-AA0C0227FBE1}"/>
              </a:ext>
            </a:extLst>
          </p:cNvPr>
          <p:cNvSpPr txBox="1"/>
          <p:nvPr/>
        </p:nvSpPr>
        <p:spPr>
          <a:xfrm>
            <a:off x="210424" y="1958543"/>
            <a:ext cx="12153333" cy="4633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GB" sz="1800" b="1" kern="1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2. </a:t>
            </a:r>
            <a:r>
              <a:rPr lang="en-IN" b="1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Interest Rates: </a:t>
            </a:r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Apply lower rates for grades A and B, and higher rates for riskier grades.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90E5BB-9D29-1006-A62F-4EF954F759C6}"/>
              </a:ext>
            </a:extLst>
          </p:cNvPr>
          <p:cNvSpPr txBox="1"/>
          <p:nvPr/>
        </p:nvSpPr>
        <p:spPr>
          <a:xfrm>
            <a:off x="210423" y="2445798"/>
            <a:ext cx="12016857" cy="4633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GB" b="1" kern="1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3</a:t>
            </a:r>
            <a:r>
              <a:rPr lang="en-GB" sz="1800" kern="1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IN" b="1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Monitor Lower Grades:</a:t>
            </a:r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Implement stricter monitoring for grades C and below.</a:t>
            </a:r>
            <a:endParaRPr lang="en-GB" sz="1800" kern="100" dirty="0">
              <a:solidFill>
                <a:schemeClr val="bg1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880B0D0-8E0F-A88C-77B8-3AD2299CF447}"/>
              </a:ext>
            </a:extLst>
          </p:cNvPr>
          <p:cNvSpPr txBox="1"/>
          <p:nvPr/>
        </p:nvSpPr>
        <p:spPr>
          <a:xfrm>
            <a:off x="210423" y="1489118"/>
            <a:ext cx="120168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en-IN" b="1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Focus on Grades A and B: </a:t>
            </a:r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Prioritize lending and offer higher credit limits to these lower-risk, higher-profitability segments.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8D661A1-7C92-E9AF-207E-57114F371304}"/>
              </a:ext>
            </a:extLst>
          </p:cNvPr>
          <p:cNvSpPr txBox="1"/>
          <p:nvPr/>
        </p:nvSpPr>
        <p:spPr>
          <a:xfrm>
            <a:off x="210423" y="3009288"/>
            <a:ext cx="12153333" cy="4633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GB" b="1" kern="1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4</a:t>
            </a:r>
            <a:r>
              <a:rPr lang="en-GB" sz="1800" b="1" kern="1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b="1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Regular Audits:</a:t>
            </a:r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Conduct audits to maintain compliance and improve risk management.</a:t>
            </a:r>
          </a:p>
        </p:txBody>
      </p:sp>
    </p:spTree>
    <p:extLst>
      <p:ext uri="{BB962C8B-B14F-4D97-AF65-F5344CB8AC3E}">
        <p14:creationId xmlns:p14="http://schemas.microsoft.com/office/powerpoint/2010/main" val="2312822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3" grpId="0"/>
      <p:bldP spid="3" grpId="0"/>
      <p:bldP spid="5" grpId="0"/>
      <p:bldP spid="15" grpId="0"/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6001CE5-96F0-91CD-EB22-B3C4A5A2CDCA}"/>
              </a:ext>
            </a:extLst>
          </p:cNvPr>
          <p:cNvSpPr txBox="1"/>
          <p:nvPr/>
        </p:nvSpPr>
        <p:spPr>
          <a:xfrm>
            <a:off x="143301" y="54591"/>
            <a:ext cx="68511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Objective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7F9E42-B6CB-9E87-5F65-758FFAE10F23}"/>
              </a:ext>
            </a:extLst>
          </p:cNvPr>
          <p:cNvSpPr txBox="1"/>
          <p:nvPr/>
        </p:nvSpPr>
        <p:spPr>
          <a:xfrm>
            <a:off x="143301" y="734537"/>
            <a:ext cx="1091138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Total Payment for Verified Status Vs Total Payment for Non Verified Status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91A3009-7B4C-06CF-871C-93F609C6F9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8431" y="1389143"/>
            <a:ext cx="3829308" cy="507989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E45F3B6-A724-984B-52CF-0C1ECD2A652E}"/>
              </a:ext>
            </a:extLst>
          </p:cNvPr>
          <p:cNvSpPr txBox="1"/>
          <p:nvPr/>
        </p:nvSpPr>
        <p:spPr>
          <a:xfrm>
            <a:off x="4387753" y="1414979"/>
            <a:ext cx="7572235" cy="3836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2800" b="1" kern="100" dirty="0">
                <a:solidFill>
                  <a:schemeClr val="accent4"/>
                </a:solidFill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Summary:</a:t>
            </a:r>
          </a:p>
          <a:p>
            <a:pPr>
              <a:spcAft>
                <a:spcPts val="800"/>
              </a:spcAft>
            </a:pPr>
            <a:r>
              <a:rPr lang="en-GB" sz="2000" b="1" kern="1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Verified customers contribute significantly higher total payments </a:t>
            </a:r>
          </a:p>
          <a:p>
            <a:pPr>
              <a:spcAft>
                <a:spcPts val="800"/>
              </a:spcAft>
            </a:pPr>
            <a:r>
              <a:rPr lang="en-GB" sz="2000" b="1" kern="1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($303M) compared to non-verified customers ($142M), indicating </a:t>
            </a:r>
          </a:p>
          <a:p>
            <a:pPr>
              <a:spcAft>
                <a:spcPts val="800"/>
              </a:spcAft>
            </a:pPr>
            <a:r>
              <a:rPr lang="en-GB" sz="2000" b="1" kern="1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verified status as a reliable indicator of creditworthiness. </a:t>
            </a:r>
          </a:p>
          <a:p>
            <a:pPr>
              <a:spcAft>
                <a:spcPts val="800"/>
              </a:spcAft>
            </a:pPr>
            <a:r>
              <a:rPr lang="en-GB" sz="2000" b="1" kern="1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This insight guides risk assessment, lending strategies, and </a:t>
            </a:r>
          </a:p>
          <a:p>
            <a:pPr>
              <a:spcAft>
                <a:spcPts val="800"/>
              </a:spcAft>
            </a:pPr>
            <a:r>
              <a:rPr lang="en-GB" sz="2000" b="1" kern="1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verification process optimization, enhancing portfolio performance </a:t>
            </a:r>
          </a:p>
          <a:p>
            <a:pPr>
              <a:spcAft>
                <a:spcPts val="800"/>
              </a:spcAft>
            </a:pPr>
            <a:r>
              <a:rPr lang="en-GB" sz="2000" b="1" kern="1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and regulatory compliance. Verified status plays a pivotal role in </a:t>
            </a:r>
          </a:p>
          <a:p>
            <a:pPr>
              <a:spcAft>
                <a:spcPts val="800"/>
              </a:spcAft>
            </a:pPr>
            <a:r>
              <a:rPr lang="en-GB" sz="2000" b="1" kern="1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decision-making, ensuring effective risk management </a:t>
            </a:r>
          </a:p>
          <a:p>
            <a:pPr>
              <a:spcAft>
                <a:spcPts val="800"/>
              </a:spcAft>
            </a:pPr>
            <a:r>
              <a:rPr lang="en-GB" sz="2000" b="1" kern="1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and improved repayment outcomes.</a:t>
            </a:r>
          </a:p>
        </p:txBody>
      </p:sp>
    </p:spTree>
    <p:extLst>
      <p:ext uri="{BB962C8B-B14F-4D97-AF65-F5344CB8AC3E}">
        <p14:creationId xmlns:p14="http://schemas.microsoft.com/office/powerpoint/2010/main" val="2099864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8E7F9E42-B6CB-9E87-5F65-758FFAE10F23}"/>
              </a:ext>
            </a:extLst>
          </p:cNvPr>
          <p:cNvSpPr txBox="1"/>
          <p:nvPr/>
        </p:nvSpPr>
        <p:spPr>
          <a:xfrm>
            <a:off x="68236" y="154507"/>
            <a:ext cx="1091138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Total Payment for Verified Status Vs Total Payment for Non Verified Status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E45F3B6-A724-984B-52CF-0C1ECD2A652E}"/>
              </a:ext>
            </a:extLst>
          </p:cNvPr>
          <p:cNvSpPr txBox="1"/>
          <p:nvPr/>
        </p:nvSpPr>
        <p:spPr>
          <a:xfrm>
            <a:off x="116004" y="735519"/>
            <a:ext cx="11959991" cy="5799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IN" sz="2400" b="1" kern="1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RECOMENDATIONS</a:t>
            </a:r>
            <a:r>
              <a:rPr lang="en-IN" sz="2400" b="1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7F46DE2-A32E-6DF5-91E4-AA0C0227FBE1}"/>
              </a:ext>
            </a:extLst>
          </p:cNvPr>
          <p:cNvSpPr txBox="1"/>
          <p:nvPr/>
        </p:nvSpPr>
        <p:spPr>
          <a:xfrm>
            <a:off x="116003" y="2432684"/>
            <a:ext cx="12153333" cy="8735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GB" sz="1800" b="1" kern="1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2. </a:t>
            </a:r>
            <a:r>
              <a:rPr lang="en-GB" sz="1800" b="1" kern="1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Tailor Engagement for Verified Customers: </a:t>
            </a:r>
            <a:r>
              <a:rPr lang="en-GB" sz="1800" kern="1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Offer exclusive benefits like newsletters, loyalty programs, and preferential rates on financial products.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90E5BB-9D29-1006-A62F-4EF954F759C6}"/>
              </a:ext>
            </a:extLst>
          </p:cNvPr>
          <p:cNvSpPr txBox="1"/>
          <p:nvPr/>
        </p:nvSpPr>
        <p:spPr>
          <a:xfrm>
            <a:off x="116002" y="3429000"/>
            <a:ext cx="12016857" cy="8735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GB" sz="1800" b="1" kern="1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3. </a:t>
            </a:r>
            <a:r>
              <a:rPr lang="en-GB" sz="1800" b="1" kern="1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Implement Risk-Based Pricing: </a:t>
            </a:r>
            <a:r>
              <a:rPr lang="en-GB" sz="1800" kern="1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Offer lower rates or higher limits for verified customers using predictive analytics for accurate risk assessment.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ACC5C2-1504-2BD7-071B-7AB60F62235F}"/>
              </a:ext>
            </a:extLst>
          </p:cNvPr>
          <p:cNvSpPr txBox="1"/>
          <p:nvPr/>
        </p:nvSpPr>
        <p:spPr>
          <a:xfrm>
            <a:off x="116001" y="4425316"/>
            <a:ext cx="12016857" cy="8735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GB" sz="1800" b="1" kern="1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4. </a:t>
            </a:r>
            <a:r>
              <a:rPr lang="en-GB" sz="1800" b="1" kern="1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Monitor Repayment </a:t>
            </a:r>
            <a:r>
              <a:rPr lang="en-GB" sz="1800" b="1" kern="100" dirty="0" err="1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Behavior</a:t>
            </a:r>
            <a:r>
              <a:rPr lang="en-GB" sz="1800" b="1" kern="1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GB" sz="1800" kern="1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Utilize real-time transaction monitoring and automated alerts to identify default risks proactively.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BEA2744-67B8-8DE5-97AB-D26F5A154E8B}"/>
              </a:ext>
            </a:extLst>
          </p:cNvPr>
          <p:cNvSpPr txBox="1"/>
          <p:nvPr/>
        </p:nvSpPr>
        <p:spPr>
          <a:xfrm>
            <a:off x="116000" y="5332885"/>
            <a:ext cx="11662017" cy="8735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GB" sz="1800" b="1" kern="1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5. </a:t>
            </a:r>
            <a:r>
              <a:rPr lang="en-GB" sz="1800" b="1" kern="1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Educate Non-Verified Customers: </a:t>
            </a:r>
            <a:r>
              <a:rPr lang="en-GB" sz="1800" kern="1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Launch educational campaigns on verification benefits and provide user-friendly guides for completion.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880B0D0-8E0F-A88C-77B8-3AD2299CF447}"/>
              </a:ext>
            </a:extLst>
          </p:cNvPr>
          <p:cNvSpPr txBox="1"/>
          <p:nvPr/>
        </p:nvSpPr>
        <p:spPr>
          <a:xfrm>
            <a:off x="163768" y="1497740"/>
            <a:ext cx="12016856" cy="8735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GB" sz="1800" b="1" kern="1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1. </a:t>
            </a:r>
            <a:r>
              <a:rPr lang="en-GB" sz="1800" b="1" kern="1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Enhance Verification Processes: </a:t>
            </a:r>
            <a:r>
              <a:rPr lang="en-GB" sz="1800" kern="1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Implement multi-step verification with document, biometric, and identity verification services, using fraud detection algorithms.</a:t>
            </a:r>
          </a:p>
        </p:txBody>
      </p:sp>
    </p:spTree>
    <p:extLst>
      <p:ext uri="{BB962C8B-B14F-4D97-AF65-F5344CB8AC3E}">
        <p14:creationId xmlns:p14="http://schemas.microsoft.com/office/powerpoint/2010/main" val="2920763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3" grpId="0"/>
      <p:bldP spid="3" grpId="0"/>
      <p:bldP spid="5" grpId="0"/>
      <p:bldP spid="7" grpId="0"/>
      <p:bldP spid="10" grpId="0"/>
      <p:bldP spid="1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8E7F9E42-B6CB-9E87-5F65-758FFAE10F23}"/>
              </a:ext>
            </a:extLst>
          </p:cNvPr>
          <p:cNvSpPr txBox="1"/>
          <p:nvPr/>
        </p:nvSpPr>
        <p:spPr>
          <a:xfrm>
            <a:off x="68236" y="154507"/>
            <a:ext cx="1091138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 State wise and month wise loan status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38C99B-1C91-77AE-DB2B-7EDDFF9E16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026" y="669394"/>
            <a:ext cx="11862352" cy="264680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59079F6-1767-E175-9AC2-4C7C8068E2E5}"/>
              </a:ext>
            </a:extLst>
          </p:cNvPr>
          <p:cNvSpPr txBox="1"/>
          <p:nvPr/>
        </p:nvSpPr>
        <p:spPr>
          <a:xfrm>
            <a:off x="159026" y="3429000"/>
            <a:ext cx="11783308" cy="1166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b="1" kern="10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1. High Loan Activity States: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California (CA): Highest activity with 7.10K loans, mainly Fully Paid.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New York (NY) and Florida (FL): Significant activity with 3.81K and 2.87K loans, respectively, predominantly Fully Paid.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7ADA86A-F5D9-8055-D8F0-44035D67D246}"/>
              </a:ext>
            </a:extLst>
          </p:cNvPr>
          <p:cNvSpPr txBox="1"/>
          <p:nvPr/>
        </p:nvSpPr>
        <p:spPr>
          <a:xfrm>
            <a:off x="159026" y="4641085"/>
            <a:ext cx="11592560" cy="7677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b="1" kern="10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2. Moderate Loan Activity States: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Texas (TX), New Jersey (NJ), Illinois (IL): Moderate activity with a mix of Fully Paid and Charged Off loans.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D4056AF-A24B-473C-3971-9D6E01F38DC5}"/>
              </a:ext>
            </a:extLst>
          </p:cNvPr>
          <p:cNvSpPr txBox="1"/>
          <p:nvPr/>
        </p:nvSpPr>
        <p:spPr>
          <a:xfrm>
            <a:off x="159026" y="5509765"/>
            <a:ext cx="11102684" cy="7677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b="1" kern="10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3. Low Loan Activity States: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States like Rhode Island (RI), New Mexico (NM), Hawaii (HI):Low loan activity, fewer than 0.20K loans each.</a:t>
            </a:r>
          </a:p>
        </p:txBody>
      </p:sp>
    </p:spTree>
    <p:extLst>
      <p:ext uri="{BB962C8B-B14F-4D97-AF65-F5344CB8AC3E}">
        <p14:creationId xmlns:p14="http://schemas.microsoft.com/office/powerpoint/2010/main" val="1403062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8" grpId="0"/>
      <p:bldP spid="12" grpId="0"/>
      <p:bldP spid="1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8E7F9E42-B6CB-9E87-5F65-758FFAE10F23}"/>
              </a:ext>
            </a:extLst>
          </p:cNvPr>
          <p:cNvSpPr txBox="1"/>
          <p:nvPr/>
        </p:nvSpPr>
        <p:spPr>
          <a:xfrm>
            <a:off x="68236" y="154507"/>
            <a:ext cx="1091138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 State wise and month wise loan status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E45F3B6-A724-984B-52CF-0C1ECD2A652E}"/>
              </a:ext>
            </a:extLst>
          </p:cNvPr>
          <p:cNvSpPr txBox="1"/>
          <p:nvPr/>
        </p:nvSpPr>
        <p:spPr>
          <a:xfrm>
            <a:off x="116004" y="3518494"/>
            <a:ext cx="11959991" cy="498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IN" sz="2000" b="1" kern="1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RECOMENDATIONS</a:t>
            </a:r>
            <a:r>
              <a:rPr lang="en-IN" sz="2000" b="1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7F46DE2-A32E-6DF5-91E4-AA0C0227FBE1}"/>
              </a:ext>
            </a:extLst>
          </p:cNvPr>
          <p:cNvSpPr txBox="1"/>
          <p:nvPr/>
        </p:nvSpPr>
        <p:spPr>
          <a:xfrm>
            <a:off x="163768" y="4911907"/>
            <a:ext cx="1215333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IN" b="1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Moderate Activity States:</a:t>
            </a:r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Growth Strategies: Increase applications in TX, NJ, IL.</a:t>
            </a:r>
          </a:p>
          <a:p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Retention Programs: Offer incentives for timely repayments.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90E5BB-9D29-1006-A62F-4EF954F759C6}"/>
              </a:ext>
            </a:extLst>
          </p:cNvPr>
          <p:cNvSpPr txBox="1"/>
          <p:nvPr/>
        </p:nvSpPr>
        <p:spPr>
          <a:xfrm>
            <a:off x="175143" y="5704933"/>
            <a:ext cx="1201685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</a:t>
            </a:r>
            <a:r>
              <a:rPr lang="en-IN" b="1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Low Activity States:</a:t>
            </a:r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Market Penetration: Increase marketing in states with low activity.</a:t>
            </a:r>
          </a:p>
          <a:p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Tailored Offerings: Customize loan products to local needs.</a:t>
            </a:r>
            <a:endParaRPr lang="en-GB" sz="1800" kern="100" dirty="0">
              <a:solidFill>
                <a:schemeClr val="bg1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880B0D0-8E0F-A88C-77B8-3AD2299CF447}"/>
              </a:ext>
            </a:extLst>
          </p:cNvPr>
          <p:cNvSpPr txBox="1"/>
          <p:nvPr/>
        </p:nvSpPr>
        <p:spPr>
          <a:xfrm>
            <a:off x="163768" y="4096839"/>
            <a:ext cx="12016856" cy="4580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GB" sz="1800" b="1" kern="1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1. </a:t>
            </a:r>
            <a:r>
              <a:rPr lang="en-IN" b="1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Boost Marketing and Support: </a:t>
            </a:r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Focus on CA, NY, FL to capitalize on high activity.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798B19-3146-00D5-82C8-66188FB9A2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2" y="626995"/>
            <a:ext cx="4749828" cy="2667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721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3" grpId="0"/>
      <p:bldP spid="3" grpId="0"/>
      <p:bldP spid="5" grpId="0"/>
      <p:bldP spid="1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8E7F9E42-B6CB-9E87-5F65-758FFAE10F23}"/>
              </a:ext>
            </a:extLst>
          </p:cNvPr>
          <p:cNvSpPr txBox="1"/>
          <p:nvPr/>
        </p:nvSpPr>
        <p:spPr>
          <a:xfrm>
            <a:off x="68236" y="154507"/>
            <a:ext cx="1091138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Home ownership Vs last payment date stats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38C99B-1C91-77AE-DB2B-7EDDFF9E16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7574" y="741652"/>
            <a:ext cx="3425725" cy="56839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59079F6-1767-E175-9AC2-4C7C8068E2E5}"/>
              </a:ext>
            </a:extLst>
          </p:cNvPr>
          <p:cNvSpPr txBox="1"/>
          <p:nvPr/>
        </p:nvSpPr>
        <p:spPr>
          <a:xfrm>
            <a:off x="3727175" y="785192"/>
            <a:ext cx="8423412" cy="55431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IN" sz="2000" b="1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1. Trends in Home Ownership:</a:t>
            </a:r>
          </a:p>
          <a:p>
            <a:pPr>
              <a:lnSpc>
                <a:spcPct val="150000"/>
              </a:lnSpc>
            </a:pPr>
            <a:r>
              <a:rPr lang="en-I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Mortgage: Dominates from 2011 to 2014, peaking in 2013 with 4,501 loans.</a:t>
            </a:r>
          </a:p>
          <a:p>
            <a:pPr>
              <a:lnSpc>
                <a:spcPct val="150000"/>
              </a:lnSpc>
            </a:pPr>
            <a:r>
              <a:rPr lang="en-I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Rent: Significant presence, peaking in 2013 with 4,383 loans.</a:t>
            </a:r>
          </a:p>
          <a:p>
            <a:pPr>
              <a:lnSpc>
                <a:spcPct val="150000"/>
              </a:lnSpc>
            </a:pPr>
            <a:r>
              <a:rPr lang="en-I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Own: Relatively low but consistent numbers, peaking in 2013 with 703 loans.</a:t>
            </a:r>
          </a:p>
          <a:p>
            <a:pPr>
              <a:lnSpc>
                <a:spcPct val="150000"/>
              </a:lnSpc>
            </a:pPr>
            <a:r>
              <a:rPr lang="en-I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Other: Minimal presence throughout the years.</a:t>
            </a:r>
          </a:p>
          <a:p>
            <a:pPr>
              <a:lnSpc>
                <a:spcPct val="150000"/>
              </a:lnSpc>
            </a:pPr>
            <a:r>
              <a:rPr lang="en-I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pPr>
              <a:lnSpc>
                <a:spcPct val="150000"/>
              </a:lnSpc>
            </a:pPr>
            <a:r>
              <a:rPr lang="en-IN" sz="2000" b="1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2. Yearly Patterns:</a:t>
            </a:r>
          </a:p>
          <a:p>
            <a:pPr>
              <a:lnSpc>
                <a:spcPct val="150000"/>
              </a:lnSpc>
            </a:pPr>
            <a:r>
              <a:rPr lang="en-I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2011 to 2014: Highest loan volumes, with a peak in 2013.</a:t>
            </a:r>
          </a:p>
          <a:p>
            <a:pPr>
              <a:lnSpc>
                <a:spcPct val="150000"/>
              </a:lnSpc>
            </a:pPr>
            <a:r>
              <a:rPr lang="en-I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2015-2016: Noticeable decline in overall loan numbers compared to the </a:t>
            </a:r>
          </a:p>
          <a:p>
            <a:pPr>
              <a:lnSpc>
                <a:spcPct val="150000"/>
              </a:lnSpc>
            </a:pPr>
            <a:r>
              <a:rPr lang="en-I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2011- 2014 period.</a:t>
            </a:r>
          </a:p>
          <a:p>
            <a:pPr>
              <a:lnSpc>
                <a:spcPct val="150000"/>
              </a:lnSpc>
            </a:pPr>
            <a:r>
              <a:rPr lang="en-I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2008-2010:Very low loan volumes, with a gradual increase leading up to 2011.</a:t>
            </a:r>
          </a:p>
          <a:p>
            <a:pPr>
              <a:lnSpc>
                <a:spcPct val="150000"/>
              </a:lnSpc>
            </a:pP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8406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8E7F9E42-B6CB-9E87-5F65-758FFAE10F23}"/>
              </a:ext>
            </a:extLst>
          </p:cNvPr>
          <p:cNvSpPr txBox="1"/>
          <p:nvPr/>
        </p:nvSpPr>
        <p:spPr>
          <a:xfrm>
            <a:off x="68236" y="154507"/>
            <a:ext cx="1091138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Home ownership Vs last payment date stats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E45F3B6-A724-984B-52CF-0C1ECD2A652E}"/>
              </a:ext>
            </a:extLst>
          </p:cNvPr>
          <p:cNvSpPr txBox="1"/>
          <p:nvPr/>
        </p:nvSpPr>
        <p:spPr>
          <a:xfrm>
            <a:off x="116004" y="701888"/>
            <a:ext cx="11959991" cy="5799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IN" sz="2400" b="1" kern="1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RECOMENDATIONS</a:t>
            </a:r>
            <a:r>
              <a:rPr lang="en-IN" sz="2400" b="1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7F46DE2-A32E-6DF5-91E4-AA0C0227FBE1}"/>
              </a:ext>
            </a:extLst>
          </p:cNvPr>
          <p:cNvSpPr txBox="1"/>
          <p:nvPr/>
        </p:nvSpPr>
        <p:spPr>
          <a:xfrm>
            <a:off x="163768" y="2695049"/>
            <a:ext cx="12153333" cy="17045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N" b="1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2. Focus on Renters:</a:t>
            </a:r>
          </a:p>
          <a:p>
            <a:pPr>
              <a:lnSpc>
                <a:spcPct val="150000"/>
              </a:lnSpc>
            </a:pPr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Rental Market Products: Create loan products that cater to renters, who also represent a significant portion of borrowers.</a:t>
            </a:r>
          </a:p>
          <a:p>
            <a:pPr>
              <a:lnSpc>
                <a:spcPct val="150000"/>
              </a:lnSpc>
            </a:pPr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First-time Buyer Programs: Introduce programs to help renters transition to homeownership, which can be a new growth area.</a:t>
            </a:r>
          </a:p>
          <a:p>
            <a:pPr>
              <a:lnSpc>
                <a:spcPct val="150000"/>
              </a:lnSpc>
            </a:pPr>
            <a:endParaRPr lang="en-IN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90E5BB-9D29-1006-A62F-4EF954F759C6}"/>
              </a:ext>
            </a:extLst>
          </p:cNvPr>
          <p:cNvSpPr txBox="1"/>
          <p:nvPr/>
        </p:nvSpPr>
        <p:spPr>
          <a:xfrm>
            <a:off x="163767" y="4119629"/>
            <a:ext cx="12016857" cy="17045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N" b="1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3. Expand Ownership Loans:</a:t>
            </a:r>
          </a:p>
          <a:p>
            <a:pPr>
              <a:lnSpc>
                <a:spcPct val="150000"/>
              </a:lnSpc>
            </a:pPr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Promote Home Ownership: Increase marketing efforts and incentives for homeowners to take loans, </a:t>
            </a:r>
          </a:p>
          <a:p>
            <a:pPr>
              <a:lnSpc>
                <a:spcPct val="150000"/>
              </a:lnSpc>
            </a:pPr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potentially boosting this segment.</a:t>
            </a:r>
          </a:p>
          <a:p>
            <a:pPr>
              <a:lnSpc>
                <a:spcPct val="150000"/>
              </a:lnSpc>
            </a:pPr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Loyalty Benefits: Offer benefits for homeowners who maintain long-term loans with consistent payments.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880B0D0-8E0F-A88C-77B8-3AD2299CF447}"/>
              </a:ext>
            </a:extLst>
          </p:cNvPr>
          <p:cNvSpPr txBox="1"/>
          <p:nvPr/>
        </p:nvSpPr>
        <p:spPr>
          <a:xfrm>
            <a:off x="163768" y="1398349"/>
            <a:ext cx="12016856" cy="17045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N" b="1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1.Target Mortgage Holders:</a:t>
            </a:r>
          </a:p>
          <a:p>
            <a:pPr>
              <a:lnSpc>
                <a:spcPct val="150000"/>
              </a:lnSpc>
            </a:pPr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Tailored Products  - Develop loan products specifically for mortgage holders, as they form the largest segment.</a:t>
            </a:r>
          </a:p>
          <a:p>
            <a:pPr>
              <a:lnSpc>
                <a:spcPct val="150000"/>
              </a:lnSpc>
            </a:pPr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Refinancing Options - Offer refinancing options to attract and retain mortgage borrowers.</a:t>
            </a:r>
          </a:p>
          <a:p>
            <a:pPr>
              <a:lnSpc>
                <a:spcPct val="150000"/>
              </a:lnSpc>
              <a:spcAft>
                <a:spcPts val="800"/>
              </a:spcAft>
            </a:pPr>
            <a:endParaRPr lang="en-IN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8276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3" grpId="0"/>
      <p:bldP spid="3" grpId="0"/>
      <p:bldP spid="5" grpId="0"/>
      <p:bldP spid="1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FE45F3B6-A724-984B-52CF-0C1ECD2A652E}"/>
              </a:ext>
            </a:extLst>
          </p:cNvPr>
          <p:cNvSpPr txBox="1"/>
          <p:nvPr/>
        </p:nvSpPr>
        <p:spPr>
          <a:xfrm>
            <a:off x="61339" y="-26231"/>
            <a:ext cx="11959991" cy="5799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IN" sz="2400" b="1" kern="1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CONCLUSION</a:t>
            </a:r>
            <a:endParaRPr lang="en-IN" sz="2400" b="1" kern="1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7F46DE2-A32E-6DF5-91E4-AA0C0227FBE1}"/>
              </a:ext>
            </a:extLst>
          </p:cNvPr>
          <p:cNvSpPr txBox="1"/>
          <p:nvPr/>
        </p:nvSpPr>
        <p:spPr>
          <a:xfrm>
            <a:off x="95528" y="1328419"/>
            <a:ext cx="12153333" cy="12890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N" b="1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2. Grade and Sub-Grade Revolving Balances:</a:t>
            </a:r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Higher balances in grades A and B suggest lower credit risk and higher profitability, guiding risk-based pricing and targeted lending.</a:t>
            </a:r>
          </a:p>
          <a:p>
            <a:pPr>
              <a:lnSpc>
                <a:spcPct val="150000"/>
              </a:lnSpc>
            </a:pPr>
            <a:endParaRPr lang="en-IN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90E5BB-9D29-1006-A62F-4EF954F759C6}"/>
              </a:ext>
            </a:extLst>
          </p:cNvPr>
          <p:cNvSpPr txBox="1"/>
          <p:nvPr/>
        </p:nvSpPr>
        <p:spPr>
          <a:xfrm>
            <a:off x="113805" y="2290829"/>
            <a:ext cx="12016857" cy="12890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N" b="1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3. Verified vs. Non-Verified Status: </a:t>
            </a:r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Verified customers contribute significantly higher total payments, underscoring the importance of the verification process in risk assessment and lending strategies.</a:t>
            </a:r>
          </a:p>
          <a:p>
            <a:pPr>
              <a:lnSpc>
                <a:spcPct val="150000"/>
              </a:lnSpc>
            </a:pPr>
            <a:endParaRPr lang="en-IN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880B0D0-8E0F-A88C-77B8-3AD2299CF447}"/>
              </a:ext>
            </a:extLst>
          </p:cNvPr>
          <p:cNvSpPr txBox="1"/>
          <p:nvPr/>
        </p:nvSpPr>
        <p:spPr>
          <a:xfrm>
            <a:off x="113805" y="389266"/>
            <a:ext cx="12016856" cy="12890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r>
              <a:rPr lang="en-IN" b="1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1. Loan Amount Trends (2007-2011</a:t>
            </a:r>
            <a:r>
              <a:rPr lang="en-IN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): </a:t>
            </a:r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Significant increase in both Fully Paid and Charged Off loans, highlighting the need for better risk management and policy adjustments.</a:t>
            </a:r>
          </a:p>
          <a:p>
            <a:pPr>
              <a:lnSpc>
                <a:spcPct val="150000"/>
              </a:lnSpc>
              <a:spcAft>
                <a:spcPts val="800"/>
              </a:spcAft>
            </a:pPr>
            <a:endParaRPr lang="en-IN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B7A0C1E-1C73-9AB0-D0F8-79C38724FD76}"/>
              </a:ext>
            </a:extLst>
          </p:cNvPr>
          <p:cNvSpPr txBox="1"/>
          <p:nvPr/>
        </p:nvSpPr>
        <p:spPr>
          <a:xfrm>
            <a:off x="113805" y="3229982"/>
            <a:ext cx="12016857" cy="8735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N" b="1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4. State-Wise and Month-Wise Loan Status: </a:t>
            </a:r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High loan activity in states like CA, NY, and FL indicates opportunities for focused marketing and regional strategies.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456587-090E-B70C-B42E-50245EAB1C9D}"/>
              </a:ext>
            </a:extLst>
          </p:cNvPr>
          <p:cNvSpPr txBox="1"/>
          <p:nvPr/>
        </p:nvSpPr>
        <p:spPr>
          <a:xfrm>
            <a:off x="113805" y="4095087"/>
            <a:ext cx="12016857" cy="12890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N" b="1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5. Home Ownership vs. Last Payment Date: </a:t>
            </a:r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Mortgage holders are the largest segment, necessitating tailored loan products and refinancing options.</a:t>
            </a:r>
          </a:p>
          <a:p>
            <a:pPr>
              <a:lnSpc>
                <a:spcPct val="150000"/>
              </a:lnSpc>
            </a:pPr>
            <a:endParaRPr lang="en-IN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897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3" grpId="0"/>
      <p:bldP spid="5" grpId="0"/>
      <p:bldP spid="15" grpId="0"/>
      <p:bldP spid="2" grpId="0"/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FE45F3B6-A724-984B-52CF-0C1ECD2A652E}"/>
              </a:ext>
            </a:extLst>
          </p:cNvPr>
          <p:cNvSpPr txBox="1"/>
          <p:nvPr/>
        </p:nvSpPr>
        <p:spPr>
          <a:xfrm>
            <a:off x="232009" y="55979"/>
            <a:ext cx="11959991" cy="5799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IN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 Recommendations</a:t>
            </a:r>
            <a:endParaRPr lang="en-IN" sz="2400" b="1" kern="1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7F46DE2-A32E-6DF5-91E4-AA0C0227FBE1}"/>
              </a:ext>
            </a:extLst>
          </p:cNvPr>
          <p:cNvSpPr txBox="1"/>
          <p:nvPr/>
        </p:nvSpPr>
        <p:spPr>
          <a:xfrm>
            <a:off x="87572" y="1232579"/>
            <a:ext cx="12153333" cy="4580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b="1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Focus on Grades A and B: </a:t>
            </a:r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Prioritize low-risk, high-profit customers.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90E5BB-9D29-1006-A62F-4EF954F759C6}"/>
              </a:ext>
            </a:extLst>
          </p:cNvPr>
          <p:cNvSpPr txBox="1"/>
          <p:nvPr/>
        </p:nvSpPr>
        <p:spPr>
          <a:xfrm>
            <a:off x="113805" y="1786493"/>
            <a:ext cx="12016857" cy="4633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b="1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Enhance Verification : </a:t>
            </a:r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Improve processes with multi-step methods.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880B0D0-8E0F-A88C-77B8-3AD2299CF447}"/>
              </a:ext>
            </a:extLst>
          </p:cNvPr>
          <p:cNvSpPr txBox="1"/>
          <p:nvPr/>
        </p:nvSpPr>
        <p:spPr>
          <a:xfrm>
            <a:off x="87572" y="752994"/>
            <a:ext cx="12016856" cy="4580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IN" b="1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Streamline Loan Applications : </a:t>
            </a:r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Simplify the process for better user experience.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B7A0C1E-1C73-9AB0-D0F8-79C38724FD76}"/>
              </a:ext>
            </a:extLst>
          </p:cNvPr>
          <p:cNvSpPr txBox="1"/>
          <p:nvPr/>
        </p:nvSpPr>
        <p:spPr>
          <a:xfrm>
            <a:off x="113805" y="2271401"/>
            <a:ext cx="12016857" cy="4580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b="1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Boost Marketing in High-Activity States: </a:t>
            </a:r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Leverage existing demand.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456587-090E-B70C-B42E-50245EAB1C9D}"/>
              </a:ext>
            </a:extLst>
          </p:cNvPr>
          <p:cNvSpPr txBox="1"/>
          <p:nvPr/>
        </p:nvSpPr>
        <p:spPr>
          <a:xfrm>
            <a:off x="113804" y="2761566"/>
            <a:ext cx="12016857" cy="4633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b="1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Create Products for Renters: </a:t>
            </a:r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Develop loan products for significant borrower segments.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C630D9-4045-F650-9EA7-72F6584E825D}"/>
              </a:ext>
            </a:extLst>
          </p:cNvPr>
          <p:cNvSpPr txBox="1"/>
          <p:nvPr/>
        </p:nvSpPr>
        <p:spPr>
          <a:xfrm>
            <a:off x="232009" y="3417663"/>
            <a:ext cx="1201685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Next Steps: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D156552-08D3-B921-0290-7F78A0F7536F}"/>
              </a:ext>
            </a:extLst>
          </p:cNvPr>
          <p:cNvSpPr txBox="1"/>
          <p:nvPr/>
        </p:nvSpPr>
        <p:spPr>
          <a:xfrm>
            <a:off x="113804" y="4038329"/>
            <a:ext cx="6710680" cy="8788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IN" b="1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Implementation: </a:t>
            </a:r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Apply strategies to enhance performance.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IN" b="1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Future Monitoring: </a:t>
            </a:r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Regularly update policies based on new data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85432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3" grpId="0"/>
      <p:bldP spid="5" grpId="0"/>
      <p:bldP spid="15" grpId="0"/>
      <p:bldP spid="2" grpId="0"/>
      <p:bldP spid="6" grpId="0"/>
      <p:bldP spid="4" grpId="0"/>
      <p:bldP spid="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34D549F-6487-7142-C8E1-ED93C933886C}"/>
              </a:ext>
            </a:extLst>
          </p:cNvPr>
          <p:cNvSpPr txBox="1"/>
          <p:nvPr/>
        </p:nvSpPr>
        <p:spPr>
          <a:xfrm>
            <a:off x="6377796" y="3617816"/>
            <a:ext cx="6096000" cy="1166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IN" sz="18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"In the world of banking, 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IN" sz="18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data is the new currency. 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IN" sz="18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Thank you for trusting us to turn insights into success."</a:t>
            </a:r>
          </a:p>
        </p:txBody>
      </p:sp>
    </p:spTree>
    <p:extLst>
      <p:ext uri="{BB962C8B-B14F-4D97-AF65-F5344CB8AC3E}">
        <p14:creationId xmlns:p14="http://schemas.microsoft.com/office/powerpoint/2010/main" val="3234198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0D3335B-DEE3-F166-C976-4E4BB0DCF01E}"/>
              </a:ext>
            </a:extLst>
          </p:cNvPr>
          <p:cNvSpPr txBox="1"/>
          <p:nvPr/>
        </p:nvSpPr>
        <p:spPr>
          <a:xfrm>
            <a:off x="468381" y="1017969"/>
            <a:ext cx="6095170" cy="2777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rtl="0" fontAlgn="b">
              <a:lnSpc>
                <a:spcPct val="150000"/>
              </a:lnSpc>
              <a:buFont typeface="+mj-lt"/>
              <a:buAutoNum type="arabicPeriod"/>
            </a:pPr>
            <a:r>
              <a:rPr lang="en-IN" sz="20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KARTIKEYEA SINGH</a:t>
            </a:r>
          </a:p>
          <a:p>
            <a:pPr marL="342900" indent="-342900" rtl="0" fontAlgn="b">
              <a:lnSpc>
                <a:spcPct val="150000"/>
              </a:lnSpc>
              <a:buFont typeface="+mj-lt"/>
              <a:buAutoNum type="arabicPeriod"/>
            </a:pPr>
            <a:r>
              <a:rPr lang="en-IN" sz="20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RAGHAVA RAO PUTCHAKAYALA</a:t>
            </a:r>
          </a:p>
          <a:p>
            <a:pPr marL="342900" indent="-342900" fontAlgn="b">
              <a:lnSpc>
                <a:spcPct val="150000"/>
              </a:lnSpc>
              <a:buFont typeface="+mj-lt"/>
              <a:buAutoNum type="arabicPeriod"/>
            </a:pPr>
            <a:r>
              <a:rPr lang="en-IN" sz="20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MINAL RAJARAM GARATE</a:t>
            </a:r>
          </a:p>
          <a:p>
            <a:pPr marL="342900" indent="-342900" fontAlgn="b">
              <a:lnSpc>
                <a:spcPct val="150000"/>
              </a:lnSpc>
              <a:buFont typeface="+mj-lt"/>
              <a:buAutoNum type="arabicPeriod"/>
            </a:pPr>
            <a:r>
              <a:rPr lang="en-IN" sz="20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DEVARAKONDA PAVAN</a:t>
            </a:r>
          </a:p>
          <a:p>
            <a:pPr marL="342900" indent="-342900" fontAlgn="b">
              <a:lnSpc>
                <a:spcPct val="150000"/>
              </a:lnSpc>
              <a:buFont typeface="+mj-lt"/>
              <a:buAutoNum type="arabicPeriod"/>
            </a:pPr>
            <a:r>
              <a:rPr lang="en-IN" sz="20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SHRINIWAS ANANTRAO JOSHI</a:t>
            </a:r>
          </a:p>
          <a:p>
            <a:pPr marL="342900" indent="-342900" fontAlgn="b">
              <a:lnSpc>
                <a:spcPct val="150000"/>
              </a:lnSpc>
              <a:buFont typeface="+mj-lt"/>
              <a:buAutoNum type="arabicPeriod"/>
            </a:pPr>
            <a:r>
              <a:rPr lang="en-IN" sz="20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NAVEENA MUDDA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316223-1368-0890-AA21-598B7CCB6E2A}"/>
              </a:ext>
            </a:extLst>
          </p:cNvPr>
          <p:cNvSpPr txBox="1"/>
          <p:nvPr/>
        </p:nvSpPr>
        <p:spPr>
          <a:xfrm>
            <a:off x="237723" y="258343"/>
            <a:ext cx="68511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Group -3 Members </a:t>
            </a:r>
          </a:p>
        </p:txBody>
      </p:sp>
    </p:spTree>
    <p:extLst>
      <p:ext uri="{BB962C8B-B14F-4D97-AF65-F5344CB8AC3E}">
        <p14:creationId xmlns:p14="http://schemas.microsoft.com/office/powerpoint/2010/main" val="2864282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50633FC-143C-FED3-8E94-3CFBD214B37A}"/>
              </a:ext>
            </a:extLst>
          </p:cNvPr>
          <p:cNvSpPr txBox="1"/>
          <p:nvPr/>
        </p:nvSpPr>
        <p:spPr>
          <a:xfrm>
            <a:off x="143301" y="54591"/>
            <a:ext cx="68511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overview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2E87946-7C87-7312-B5C3-8FB9DECB36C8}"/>
              </a:ext>
            </a:extLst>
          </p:cNvPr>
          <p:cNvSpPr txBox="1"/>
          <p:nvPr/>
        </p:nvSpPr>
        <p:spPr>
          <a:xfrm>
            <a:off x="143301" y="859808"/>
            <a:ext cx="4326340" cy="64786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Characteristics</a:t>
            </a:r>
          </a:p>
          <a:p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Time period </a:t>
            </a:r>
          </a:p>
          <a:p>
            <a:r>
              <a:rPr lang="en-IN" sz="2200" b="1" dirty="0">
                <a:solidFill>
                  <a:schemeClr val="accent4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2007-2016</a:t>
            </a:r>
          </a:p>
          <a:p>
            <a:endParaRPr lang="en-IN" sz="1800" b="1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IN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Geographic Coverage </a:t>
            </a:r>
          </a:p>
          <a:p>
            <a:r>
              <a:rPr lang="en-IN" sz="22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data includes loans from various states across </a:t>
            </a:r>
            <a:r>
              <a:rPr lang="en-IN" sz="2200" b="1" dirty="0">
                <a:solidFill>
                  <a:schemeClr val="accent4"/>
                </a:solidFill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United States</a:t>
            </a:r>
          </a:p>
          <a:p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IN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Total Customers</a:t>
            </a:r>
          </a:p>
          <a:p>
            <a:r>
              <a:rPr lang="en-IN" sz="2200" b="1" dirty="0">
                <a:solidFill>
                  <a:schemeClr val="accent4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40 K</a:t>
            </a:r>
          </a:p>
          <a:p>
            <a:endParaRPr lang="en-IN" sz="2200" b="1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IN" sz="2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Data set</a:t>
            </a:r>
          </a:p>
          <a:p>
            <a:r>
              <a:rPr lang="en-IN" sz="2200" b="1" dirty="0">
                <a:solidFill>
                  <a:schemeClr val="accent4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40k rows</a:t>
            </a:r>
          </a:p>
          <a:p>
            <a:r>
              <a:rPr lang="en-IN" sz="2200" b="1" dirty="0">
                <a:solidFill>
                  <a:schemeClr val="accent4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51 columns</a:t>
            </a:r>
          </a:p>
          <a:p>
            <a:endParaRPr lang="en-IN" sz="2200" b="1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CD142C8-AED1-65D7-3C2E-FE12ECC10E09}"/>
              </a:ext>
            </a:extLst>
          </p:cNvPr>
          <p:cNvSpPr txBox="1"/>
          <p:nvPr/>
        </p:nvSpPr>
        <p:spPr>
          <a:xfrm>
            <a:off x="4974608" y="859808"/>
            <a:ext cx="721739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Cleaning</a:t>
            </a:r>
          </a:p>
          <a:p>
            <a:endParaRPr lang="en-IN" sz="22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2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Merged the two data sets Fianance_1 and Finance_2</a:t>
            </a:r>
            <a:endParaRPr lang="en-IN" sz="2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Missing values were handled by imputation or removal, ensuring the dataset is complete and ready for analysis.</a:t>
            </a:r>
          </a:p>
          <a:p>
            <a:endParaRPr lang="en-IN" sz="22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4815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AE99945B-1BC1-9E30-60D5-D46AA71B76AD}"/>
              </a:ext>
            </a:extLst>
          </p:cNvPr>
          <p:cNvSpPr txBox="1"/>
          <p:nvPr/>
        </p:nvSpPr>
        <p:spPr>
          <a:xfrm>
            <a:off x="143301" y="54591"/>
            <a:ext cx="68511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Objective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F2FC556-7AD0-A398-E3B0-5E9B3A6FF162}"/>
              </a:ext>
            </a:extLst>
          </p:cNvPr>
          <p:cNvSpPr txBox="1"/>
          <p:nvPr/>
        </p:nvSpPr>
        <p:spPr>
          <a:xfrm>
            <a:off x="424787" y="1260860"/>
            <a:ext cx="10711786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IN" sz="2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Year wise loan amount Stats</a:t>
            </a:r>
          </a:p>
          <a:p>
            <a:pPr marL="342900" indent="-342900">
              <a:buFont typeface="+mj-lt"/>
              <a:buAutoNum type="arabicPeriod"/>
            </a:pPr>
            <a:endParaRPr lang="en-IN" sz="22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IN" sz="2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Grade and sub grade wise </a:t>
            </a:r>
            <a:r>
              <a:rPr lang="en-IN" sz="22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revol_bal</a:t>
            </a:r>
            <a:endParaRPr lang="en-IN" sz="22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endParaRPr lang="en-IN" sz="22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IN" sz="2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Total Payment for Verified Status Vs Total Payment for Non Verified Status</a:t>
            </a:r>
          </a:p>
          <a:p>
            <a:pPr marL="342900" indent="-342900">
              <a:buFont typeface="+mj-lt"/>
              <a:buAutoNum type="arabicPeriod"/>
            </a:pPr>
            <a:endParaRPr lang="en-IN" sz="22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IN" sz="2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State wise and month wise loan status</a:t>
            </a:r>
          </a:p>
          <a:p>
            <a:pPr marL="342900" indent="-342900">
              <a:buFont typeface="+mj-lt"/>
              <a:buAutoNum type="arabicPeriod"/>
            </a:pPr>
            <a:endParaRPr lang="en-IN" sz="22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IN" sz="2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Home ownership Vs last payment date stats</a:t>
            </a:r>
          </a:p>
        </p:txBody>
      </p:sp>
    </p:spTree>
    <p:extLst>
      <p:ext uri="{BB962C8B-B14F-4D97-AF65-F5344CB8AC3E}">
        <p14:creationId xmlns:p14="http://schemas.microsoft.com/office/powerpoint/2010/main" val="1876652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220F5F6-9333-8A1D-C12D-510805D1A2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517" y="173934"/>
            <a:ext cx="11906966" cy="6530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6710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220F5F6-9333-8A1D-C12D-510805D1A2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8843" y="173934"/>
            <a:ext cx="11837505" cy="6530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4883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6001CE5-96F0-91CD-EB22-B3C4A5A2CDCA}"/>
              </a:ext>
            </a:extLst>
          </p:cNvPr>
          <p:cNvSpPr txBox="1"/>
          <p:nvPr/>
        </p:nvSpPr>
        <p:spPr>
          <a:xfrm>
            <a:off x="143301" y="54591"/>
            <a:ext cx="68511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Objective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7F9E42-B6CB-9E87-5F65-758FFAE10F23}"/>
              </a:ext>
            </a:extLst>
          </p:cNvPr>
          <p:cNvSpPr txBox="1"/>
          <p:nvPr/>
        </p:nvSpPr>
        <p:spPr>
          <a:xfrm>
            <a:off x="240542" y="924214"/>
            <a:ext cx="610396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IN" sz="2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Year wise loan amount Stats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91A3009-7B4C-06CF-871C-93F609C6F9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0542" y="1456083"/>
            <a:ext cx="4571964" cy="520383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E45F3B6-A724-984B-52CF-0C1ECD2A652E}"/>
              </a:ext>
            </a:extLst>
          </p:cNvPr>
          <p:cNvSpPr txBox="1"/>
          <p:nvPr/>
        </p:nvSpPr>
        <p:spPr>
          <a:xfrm>
            <a:off x="5113360" y="714428"/>
            <a:ext cx="7078640" cy="41998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2800" b="1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Summary:</a:t>
            </a: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IN" sz="2200" b="1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Both Fully Paid and Charged Off loan amounts trended up significantly between 2007 and 2011.</a:t>
            </a: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IN" sz="2200" b="1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Anomalies in loan amounts were observed, particularly in Charged Off loans in 2011.</a:t>
            </a: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IN" sz="2200" b="1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Understanding these trends helps in better risk management and decision-making.</a:t>
            </a: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IN" sz="2200" b="1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significant growth in Fully Paid loans indicates improved repayment </a:t>
            </a:r>
            <a:r>
              <a:rPr lang="en-IN" sz="2200" b="1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behaviors</a:t>
            </a:r>
            <a:r>
              <a:rPr lang="en-IN" sz="2200" b="1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or changes in lending policies.</a:t>
            </a:r>
          </a:p>
        </p:txBody>
      </p:sp>
    </p:spTree>
    <p:extLst>
      <p:ext uri="{BB962C8B-B14F-4D97-AF65-F5344CB8AC3E}">
        <p14:creationId xmlns:p14="http://schemas.microsoft.com/office/powerpoint/2010/main" val="1398372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8E7F9E42-B6CB-9E87-5F65-758FFAE10F23}"/>
              </a:ext>
            </a:extLst>
          </p:cNvPr>
          <p:cNvSpPr txBox="1"/>
          <p:nvPr/>
        </p:nvSpPr>
        <p:spPr>
          <a:xfrm>
            <a:off x="116004" y="117694"/>
            <a:ext cx="1091138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IN" sz="2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Year wise loan amount Stats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E45F3B6-A724-984B-52CF-0C1ECD2A652E}"/>
              </a:ext>
            </a:extLst>
          </p:cNvPr>
          <p:cNvSpPr txBox="1"/>
          <p:nvPr/>
        </p:nvSpPr>
        <p:spPr>
          <a:xfrm>
            <a:off x="163768" y="2687529"/>
            <a:ext cx="11959991" cy="498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IN" sz="2000" b="1" kern="1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RECOMENDATIONS</a:t>
            </a:r>
            <a:r>
              <a:rPr lang="en-IN" sz="2000" b="1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7F46DE2-A32E-6DF5-91E4-AA0C0227FBE1}"/>
              </a:ext>
            </a:extLst>
          </p:cNvPr>
          <p:cNvSpPr txBox="1"/>
          <p:nvPr/>
        </p:nvSpPr>
        <p:spPr>
          <a:xfrm>
            <a:off x="210424" y="3946373"/>
            <a:ext cx="12153333" cy="4580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GB" sz="1800" b="1" kern="1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2. </a:t>
            </a:r>
            <a:r>
              <a:rPr lang="en-IN" b="1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Customer </a:t>
            </a:r>
            <a:r>
              <a:rPr lang="en-IN" b="1" kern="1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Support</a:t>
            </a:r>
            <a:r>
              <a:rPr lang="en-IN" b="1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Provide excellent customer support with multiple channels (phone, chat, email) for quick assistance.</a:t>
            </a:r>
            <a:endParaRPr lang="en-GB" sz="1800" kern="100" dirty="0">
              <a:solidFill>
                <a:schemeClr val="bg1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90E5BB-9D29-1006-A62F-4EF954F759C6}"/>
              </a:ext>
            </a:extLst>
          </p:cNvPr>
          <p:cNvSpPr txBox="1"/>
          <p:nvPr/>
        </p:nvSpPr>
        <p:spPr>
          <a:xfrm>
            <a:off x="210423" y="4433628"/>
            <a:ext cx="12016857" cy="4633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GB" b="1" kern="1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3</a:t>
            </a:r>
            <a:r>
              <a:rPr lang="en-GB" sz="1800" kern="1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IN" b="1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Incentivize Referrals: </a:t>
            </a:r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Implement a referral program that rewards existing customers for bringing in new clients.</a:t>
            </a:r>
            <a:endParaRPr lang="en-GB" sz="1800" kern="100" dirty="0">
              <a:solidFill>
                <a:schemeClr val="bg1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880B0D0-8E0F-A88C-77B8-3AD2299CF447}"/>
              </a:ext>
            </a:extLst>
          </p:cNvPr>
          <p:cNvSpPr txBox="1"/>
          <p:nvPr/>
        </p:nvSpPr>
        <p:spPr>
          <a:xfrm>
            <a:off x="163768" y="3485570"/>
            <a:ext cx="120168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1. </a:t>
            </a:r>
            <a:r>
              <a:rPr lang="en-IN" b="1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Streamline Application Process:</a:t>
            </a:r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Simplify and expedite the loan application process to make it more user-friendly.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8D661A1-7C92-E9AF-207E-57114F371304}"/>
              </a:ext>
            </a:extLst>
          </p:cNvPr>
          <p:cNvSpPr txBox="1"/>
          <p:nvPr/>
        </p:nvSpPr>
        <p:spPr>
          <a:xfrm>
            <a:off x="210423" y="4997118"/>
            <a:ext cx="12153333" cy="4580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GB" b="1" kern="1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4</a:t>
            </a:r>
            <a:r>
              <a:rPr lang="en-GB" sz="1800" b="1" kern="1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IN" b="1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Attractive Rates:</a:t>
            </a:r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Offer competitive interest rates and terms to attract more customers.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2E529E-FADF-EFC4-78ED-748C05D55EF5}"/>
              </a:ext>
            </a:extLst>
          </p:cNvPr>
          <p:cNvSpPr txBox="1"/>
          <p:nvPr/>
        </p:nvSpPr>
        <p:spPr>
          <a:xfrm>
            <a:off x="210424" y="5600331"/>
            <a:ext cx="12016857" cy="4633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GB" b="1" kern="1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5</a:t>
            </a:r>
            <a:r>
              <a:rPr lang="en-GB" kern="1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IN" b="1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Mobile App: </a:t>
            </a:r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Develop a mobile app to provide convenient access to loan services and account management.</a:t>
            </a:r>
            <a:endParaRPr lang="en-GB" sz="1800" kern="100" dirty="0">
              <a:solidFill>
                <a:schemeClr val="bg1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FD6D51-A0C0-88F3-54BF-51FB20DF8175}"/>
              </a:ext>
            </a:extLst>
          </p:cNvPr>
          <p:cNvSpPr txBox="1"/>
          <p:nvPr/>
        </p:nvSpPr>
        <p:spPr>
          <a:xfrm>
            <a:off x="210424" y="6155199"/>
            <a:ext cx="12016857" cy="976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GB" b="1" kern="1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6</a:t>
            </a:r>
            <a:r>
              <a:rPr lang="en-GB" kern="1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b="1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Strengthen Collections:</a:t>
            </a:r>
            <a:r>
              <a:rPr lang="en-IN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Develop proactive collections strategies and offer flexible repayment plans.</a:t>
            </a:r>
          </a:p>
          <a:p>
            <a:pPr>
              <a:lnSpc>
                <a:spcPct val="150000"/>
              </a:lnSpc>
              <a:spcAft>
                <a:spcPts val="800"/>
              </a:spcAft>
            </a:pPr>
            <a:endParaRPr lang="en-GB" sz="1800" kern="100" dirty="0">
              <a:solidFill>
                <a:schemeClr val="bg1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CE13460-E3DF-2963-54C0-C355638A85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416" y="671251"/>
            <a:ext cx="11484667" cy="19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886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3" grpId="0"/>
      <p:bldP spid="3" grpId="0"/>
      <p:bldP spid="5" grpId="0"/>
      <p:bldP spid="15" grpId="0"/>
      <p:bldP spid="4" grpId="0"/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6001CE5-96F0-91CD-EB22-B3C4A5A2CDCA}"/>
              </a:ext>
            </a:extLst>
          </p:cNvPr>
          <p:cNvSpPr txBox="1"/>
          <p:nvPr/>
        </p:nvSpPr>
        <p:spPr>
          <a:xfrm>
            <a:off x="143301" y="54591"/>
            <a:ext cx="68511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Objective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7F9E42-B6CB-9E87-5F65-758FFAE10F23}"/>
              </a:ext>
            </a:extLst>
          </p:cNvPr>
          <p:cNvSpPr txBox="1"/>
          <p:nvPr/>
        </p:nvSpPr>
        <p:spPr>
          <a:xfrm>
            <a:off x="143301" y="501133"/>
            <a:ext cx="610396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endParaRPr lang="en-IN" sz="22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Grade and sub grade wise </a:t>
            </a:r>
            <a:r>
              <a:rPr lang="en-IN" sz="22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revol_bal</a:t>
            </a:r>
            <a:endParaRPr lang="en-IN" sz="22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91A3009-7B4C-06CF-871C-93F609C6F9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4190" y="1368672"/>
            <a:ext cx="11551124" cy="235167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E45F3B6-A724-984B-52CF-0C1ECD2A652E}"/>
              </a:ext>
            </a:extLst>
          </p:cNvPr>
          <p:cNvSpPr txBox="1"/>
          <p:nvPr/>
        </p:nvSpPr>
        <p:spPr>
          <a:xfrm>
            <a:off x="95533" y="3815519"/>
            <a:ext cx="12833445" cy="2194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2800" b="1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Summary:</a:t>
            </a:r>
          </a:p>
          <a:p>
            <a:pPr>
              <a:spcAft>
                <a:spcPts val="800"/>
              </a:spcAft>
            </a:pPr>
            <a:r>
              <a:rPr lang="en-GB" sz="2000" b="1" kern="1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analysis of revolving balances across grades and sub-grades reveals diverse patterns and implications </a:t>
            </a:r>
          </a:p>
          <a:p>
            <a:pPr>
              <a:spcAft>
                <a:spcPts val="800"/>
              </a:spcAft>
            </a:pPr>
            <a:r>
              <a:rPr lang="en-GB" sz="2000" b="1" kern="1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for credit risk management and portfolio optimization. Notably, higher revolving balances are concentrated </a:t>
            </a:r>
          </a:p>
          <a:p>
            <a:pPr>
              <a:spcAft>
                <a:spcPts val="800"/>
              </a:spcAft>
            </a:pPr>
            <a:r>
              <a:rPr lang="en-GB" sz="2000" b="1" kern="1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 grades A and B, suggesting lower credit risk and potentially higher profitability. Understanding these </a:t>
            </a:r>
          </a:p>
          <a:p>
            <a:pPr>
              <a:spcAft>
                <a:spcPts val="800"/>
              </a:spcAft>
            </a:pPr>
            <a:r>
              <a:rPr lang="en-GB" sz="2000" b="1" kern="1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distribution trends is crucial for tailoring lending strategies and optimizing portfolio performance.</a:t>
            </a:r>
          </a:p>
        </p:txBody>
      </p:sp>
    </p:spTree>
    <p:extLst>
      <p:ext uri="{BB962C8B-B14F-4D97-AF65-F5344CB8AC3E}">
        <p14:creationId xmlns:p14="http://schemas.microsoft.com/office/powerpoint/2010/main" val="3768643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3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TM03457496[[fn=Parallax]]</Template>
  <TotalTime>759</TotalTime>
  <Words>1433</Words>
  <Application>Microsoft Office PowerPoint</Application>
  <PresentationFormat>Widescreen</PresentationFormat>
  <Paragraphs>160</Paragraphs>
  <Slides>19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Calibri</vt:lpstr>
      <vt:lpstr>Corbel</vt:lpstr>
      <vt:lpstr>Times New Roman</vt:lpstr>
      <vt:lpstr>Wingdings</vt:lpstr>
      <vt:lpstr>Parallax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Pavan devarakonda</dc:creator>
  <cp:lastModifiedBy>Pavan devarakonda</cp:lastModifiedBy>
  <cp:revision>34</cp:revision>
  <dcterms:created xsi:type="dcterms:W3CDTF">2024-06-12T07:58:07Z</dcterms:created>
  <dcterms:modified xsi:type="dcterms:W3CDTF">2024-06-17T18:14:06Z</dcterms:modified>
</cp:coreProperties>
</file>